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</p:sldMasterIdLst>
  <p:notesMasterIdLst>
    <p:notesMasterId r:id="rId48"/>
  </p:notesMasterIdLst>
  <p:handoutMasterIdLst>
    <p:handoutMasterId r:id="rId49"/>
  </p:handoutMasterIdLst>
  <p:sldIdLst>
    <p:sldId id="396" r:id="rId5"/>
    <p:sldId id="406" r:id="rId6"/>
    <p:sldId id="458" r:id="rId7"/>
    <p:sldId id="484" r:id="rId8"/>
    <p:sldId id="488" r:id="rId9"/>
    <p:sldId id="485" r:id="rId10"/>
    <p:sldId id="486" r:id="rId11"/>
    <p:sldId id="487" r:id="rId12"/>
    <p:sldId id="482" r:id="rId13"/>
    <p:sldId id="511" r:id="rId14"/>
    <p:sldId id="491" r:id="rId15"/>
    <p:sldId id="510" r:id="rId16"/>
    <p:sldId id="492" r:id="rId17"/>
    <p:sldId id="493" r:id="rId18"/>
    <p:sldId id="512" r:id="rId19"/>
    <p:sldId id="489" r:id="rId20"/>
    <p:sldId id="502" r:id="rId21"/>
    <p:sldId id="513" r:id="rId22"/>
    <p:sldId id="514" r:id="rId23"/>
    <p:sldId id="494" r:id="rId24"/>
    <p:sldId id="503" r:id="rId25"/>
    <p:sldId id="515" r:id="rId26"/>
    <p:sldId id="505" r:id="rId27"/>
    <p:sldId id="506" r:id="rId28"/>
    <p:sldId id="504" r:id="rId29"/>
    <p:sldId id="516" r:id="rId30"/>
    <p:sldId id="517" r:id="rId31"/>
    <p:sldId id="518" r:id="rId32"/>
    <p:sldId id="519" r:id="rId33"/>
    <p:sldId id="523" r:id="rId34"/>
    <p:sldId id="520" r:id="rId35"/>
    <p:sldId id="521" r:id="rId36"/>
    <p:sldId id="522" r:id="rId37"/>
    <p:sldId id="483" r:id="rId38"/>
    <p:sldId id="495" r:id="rId39"/>
    <p:sldId id="490" r:id="rId40"/>
    <p:sldId id="496" r:id="rId41"/>
    <p:sldId id="500" r:id="rId42"/>
    <p:sldId id="497" r:id="rId43"/>
    <p:sldId id="498" r:id="rId44"/>
    <p:sldId id="499" r:id="rId45"/>
    <p:sldId id="524" r:id="rId46"/>
    <p:sldId id="481" r:id="rId4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3E2"/>
    <a:srgbClr val="003865"/>
    <a:srgbClr val="000000"/>
    <a:srgbClr val="78BE21"/>
    <a:srgbClr val="0D0D0D"/>
    <a:srgbClr val="E8E8E8"/>
    <a:srgbClr val="B20738"/>
    <a:srgbClr val="2C2C2C"/>
    <a:srgbClr val="F5F5F5"/>
    <a:srgbClr val="3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4180" autoAdjust="0"/>
    <p:restoredTop sz="89889" autoAdjust="0"/>
  </p:normalViewPr>
  <p:slideViewPr>
    <p:cSldViewPr snapToGrid="0">
      <p:cViewPr varScale="1">
        <p:scale>
          <a:sx n="67" d="100"/>
          <a:sy n="67" d="100"/>
        </p:scale>
        <p:origin x="47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126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NeueHaasGroteskText Std" panose="020B0504020202020204" pitchFamily="34" charset="0"/>
              </a:rPr>
              <a:t>11/7/2017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NeueHaasGroteskText Std" panose="020B0504020202020204" pitchFamily="34" charset="0"/>
              </a:rPr>
              <a:t>‹#›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35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310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450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44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63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179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4A2505B-2CC5-4D34-8220-E2494DB4B26E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Here |  mndot.gov/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38" y="1842964"/>
            <a:ext cx="5324726" cy="63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89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3DF6172-5AD0-4670-8DC5-C9F66A119F9A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Here |  mndot.gov/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233" y="2118359"/>
            <a:ext cx="5843117" cy="69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1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773022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2" y="6138335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Here |  mndot.gov/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" y="6089345"/>
            <a:ext cx="3109319" cy="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4D7B-71D9-49C6-97FA-2A92412572B6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Here |  mndot.gov/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79964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7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9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2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0EAEEE7-2D05-438E-B51B-89B52E40622A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938" y="812678"/>
            <a:ext cx="3109319" cy="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A4CB-444A-45FB-AFA9-49800921D4B8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7"/>
            <a:ext cx="3736086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9536" y="1594627"/>
            <a:ext cx="3845814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72D45-FC3C-4E63-9874-01BC86E9E679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0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891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080" indent="-342891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21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09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498" indent="-285744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B8E65-CCB6-458C-AA94-09823C47493D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Here |  mndot.gov/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7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7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1C01-F1E7-4E5C-BAF9-33469927B03E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1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0417-6A0B-4CA2-860A-C964D2EB63CA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33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685783" indent="-228594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2971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160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349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537" indent="-228594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0B03-A391-4AE6-98E6-BC5D380DA97B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/>
          <a:p>
            <a:fld id="{A03DD45E-0F8C-44B8-9474-68100B26F438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65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E8AD55-4899-4FD2-A3C2-615FB71C53F0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8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F7C053-8583-4C1E-AE01-46CBECBEF60C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5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3EA7E65-410A-4645-88D0-2DEADB38FBF6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70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F10494-A4A1-425B-8F83-C286BB1916DD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26B62B-B79C-4F40-BBAA-78BFAE78492C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1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7B5919B-01A5-458D-ACFD-3B4DA41D4588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3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6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9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6551-ACB9-43E2-9094-FC71D9230F84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0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1" y="1964392"/>
            <a:ext cx="1749143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20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19004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5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A920-6596-4C3C-97B5-BC9E89A6F712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24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9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3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6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9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F76-C132-429F-AF84-7C30462B583A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4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1674774"/>
            <a:ext cx="1394107" cy="153485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50" y="3939365"/>
            <a:ext cx="1394107" cy="15348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4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1674775"/>
            <a:ext cx="1394107" cy="153485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5" y="3939365"/>
            <a:ext cx="1394107" cy="15348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C3F1-3365-4882-B5BF-6BBFE0B903BA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256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167477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50" y="393936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4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167477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5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5" y="3939364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F9B51-03FE-45F7-BDB8-305D8FF42A55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6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28650" y="2571731"/>
            <a:ext cx="1528763" cy="16345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27933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2571731"/>
            <a:ext cx="1552662" cy="16345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38539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4D6B5-9E02-4D0E-890F-71D6CE9AA6FB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32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50" y="2800331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5" y="2800331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189" indent="0">
              <a:buFont typeface="Arial" panose="020B0604020202020204" pitchFamily="34" charset="0"/>
              <a:buNone/>
              <a:defRPr sz="1800"/>
            </a:lvl2pPr>
            <a:lvl3pPr marL="914377" indent="0">
              <a:buFont typeface="Arial" panose="020B0604020202020204" pitchFamily="34" charset="0"/>
              <a:buNone/>
              <a:defRPr sz="1800"/>
            </a:lvl3pPr>
            <a:lvl4pPr marL="1371566" indent="0">
              <a:buFont typeface="Arial" panose="020B0604020202020204" pitchFamily="34" charset="0"/>
              <a:buNone/>
              <a:defRPr sz="1800"/>
            </a:lvl4pPr>
            <a:lvl5pPr marL="1828754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EC7B-1CB7-41D1-A3FC-3A6A156266C8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812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12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87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9144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37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61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D47BBEA-BEBC-44BC-8877-382B590200C8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12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9"/>
            <a:ext cx="5127715" cy="3847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340608" y="1043181"/>
            <a:ext cx="5519698" cy="42237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968E77-257B-462F-ADF0-9ADB6814A131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01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1574940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1735810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15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8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1" y="6356353"/>
            <a:ext cx="1018943" cy="365125"/>
          </a:xfrm>
        </p:spPr>
        <p:txBody>
          <a:bodyPr/>
          <a:lstStyle/>
          <a:p>
            <a:fld id="{D81A0315-A900-417C-AA1E-4ADA455DCF54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50" y="6356353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3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6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4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9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691885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C16897-2759-43D1-AB34-FBAF197F0A06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2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4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3" y="3211516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8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2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A2B0EA-F413-4470-9D12-AAC230B36FBC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2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6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4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4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10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9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66CF4F8-B318-4570-B32C-4E71E509F50F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66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10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9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1" y="6356353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78D56AF-7D9F-41DF-89E7-A63A28717FBE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50" y="6356353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3959352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04" algn="l"/>
                <a:tab pos="3770219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051503-C5CF-477F-9FBF-F86E381B8A33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58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199" y="912530"/>
            <a:ext cx="3519141" cy="340343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3" y="524007"/>
            <a:ext cx="1616475" cy="1521646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667369" y="3298351"/>
            <a:ext cx="1978484" cy="1916747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6B7AAD-21A5-4572-A99D-C0FD9FE99BBC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04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8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219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88FAD3-D364-4090-9AEC-34D229E7F986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1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110E65-E02D-4B7F-841E-7C671E67B946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7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1CCF-1778-4713-B425-D8A2914E49AC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Optional Tagline Goes Here | 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15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2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2C7E6A-00E2-4C87-8DA2-96E2DFC6E451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60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4008491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100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185652-83A7-4D44-BE65-DA06B46BC15C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47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27409" y="1090051"/>
            <a:ext cx="3898746" cy="3996299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100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9999" i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A61F39-BBFB-4383-A67C-AAF4168CBCBF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11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6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A1F30E-1B94-4E56-8FDA-A6F2E3144056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Optional Tagline Goes Here </a:t>
            </a:r>
            <a:r>
              <a:rPr lang="en-US" dirty="0" smtClean="0">
                <a:solidFill>
                  <a:schemeClr val="accent2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754" y="825690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6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219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2B95EF-05BE-4D29-BFFA-5436A6A72D45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>
                <a:solidFill>
                  <a:schemeClr val="tx2"/>
                </a:solidFill>
              </a:rPr>
              <a:t>Optional Tagline Goes Here</a:t>
            </a:r>
            <a:r>
              <a:rPr lang="en-US" dirty="0" smtClean="0"/>
              <a:t> 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  mndot.gov/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MN.IT Services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754" y="704087"/>
            <a:ext cx="38584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9168134-14D4-497D-A26E-A0A434F946E9}" type="datetime1">
              <a:rPr lang="en-US" smtClean="0"/>
              <a:t>11/7/2017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4" y="6356352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Here |  mndot.gov/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50" y="6356353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9" r:id="rId2"/>
    <p:sldLayoutId id="2147483787" r:id="rId3"/>
    <p:sldLayoutId id="2147483795" r:id="rId4"/>
    <p:sldLayoutId id="2147483711" r:id="rId5"/>
    <p:sldLayoutId id="2147483712" r:id="rId6"/>
    <p:sldLayoutId id="2147483790" r:id="rId7"/>
    <p:sldLayoutId id="2147483789" r:id="rId8"/>
    <p:sldLayoutId id="2147483714" r:id="rId9"/>
    <p:sldLayoutId id="2147483738" r:id="rId10"/>
    <p:sldLayoutId id="2147483739" r:id="rId11"/>
    <p:sldLayoutId id="2147483780" r:id="rId12"/>
    <p:sldLayoutId id="2147483773" r:id="rId13"/>
    <p:sldLayoutId id="2147483800" r:id="rId14"/>
    <p:sldLayoutId id="2147483688" r:id="rId15"/>
    <p:sldLayoutId id="2147483801" r:id="rId16"/>
    <p:sldLayoutId id="2147483802" r:id="rId17"/>
    <p:sldLayoutId id="2147483803" r:id="rId18"/>
    <p:sldLayoutId id="2147483744" r:id="rId19"/>
    <p:sldLayoutId id="2147483793" r:id="rId20"/>
    <p:sldLayoutId id="2147483772" r:id="rId21"/>
    <p:sldLayoutId id="2147483767" r:id="rId22"/>
    <p:sldLayoutId id="2147483769" r:id="rId23"/>
    <p:sldLayoutId id="2147483771" r:id="rId24"/>
    <p:sldLayoutId id="2147483770" r:id="rId25"/>
    <p:sldLayoutId id="2147483732" r:id="rId26"/>
    <p:sldLayoutId id="2147483794" r:id="rId27"/>
    <p:sldLayoutId id="2147483733" r:id="rId28"/>
    <p:sldLayoutId id="2147483747" r:id="rId29"/>
    <p:sldLayoutId id="2147483818" r:id="rId30"/>
    <p:sldLayoutId id="2147483805" r:id="rId31"/>
    <p:sldLayoutId id="2147483806" r:id="rId32"/>
    <p:sldLayoutId id="2147483750" r:id="rId33"/>
    <p:sldLayoutId id="2147483765" r:id="rId34"/>
    <p:sldLayoutId id="2147483781" r:id="rId35"/>
    <p:sldLayoutId id="2147483809" r:id="rId36"/>
    <p:sldLayoutId id="2147483808" r:id="rId37"/>
    <p:sldLayoutId id="2147483807" r:id="rId38"/>
    <p:sldLayoutId id="2147483819" r:id="rId39"/>
    <p:sldLayoutId id="2147483754" r:id="rId40"/>
    <p:sldLayoutId id="2147483755" r:id="rId41"/>
    <p:sldLayoutId id="2147483759" r:id="rId42"/>
    <p:sldLayoutId id="2147483753" r:id="rId43"/>
    <p:sldLayoutId id="2147483763" r:id="rId44"/>
    <p:sldLayoutId id="2147483762" r:id="rId45"/>
    <p:sldLayoutId id="2147483758" r:id="rId46"/>
    <p:sldLayoutId id="2147483756" r:id="rId47"/>
    <p:sldLayoutId id="2147483798" r:id="rId48"/>
    <p:sldLayoutId id="2147483797" r:id="rId4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mailto:kristie.billiar@state.mn.us" TargetMode="Externa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477839"/>
            <a:ext cx="9144000" cy="129518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ADA Threshold and Basic Design</a:t>
            </a:r>
            <a:br>
              <a:rPr lang="en-US" sz="4000" dirty="0" smtClean="0"/>
            </a:br>
            <a:r>
              <a:rPr lang="en-US" sz="3200" i="1" dirty="0" smtClean="0"/>
              <a:t>ADA 2.0</a:t>
            </a:r>
            <a:endParaRPr lang="en-US" sz="32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Kristie Billiar </a:t>
            </a:r>
            <a:r>
              <a:rPr lang="en-US" dirty="0" smtClean="0">
                <a:solidFill>
                  <a:schemeClr val="accent1"/>
                </a:solidFill>
              </a:rPr>
              <a:t>|</a:t>
            </a:r>
            <a:r>
              <a:rPr lang="en-US" dirty="0" smtClean="0"/>
              <a:t> ADA Policy Program Manager</a:t>
            </a:r>
          </a:p>
          <a:p>
            <a:r>
              <a:rPr lang="en-US" dirty="0" smtClean="0"/>
              <a:t>November 8, 2017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36133" b="36133"/>
          <a:stretch>
            <a:fillRect/>
          </a:stretch>
        </p:blipFill>
        <p:spPr>
          <a:xfrm>
            <a:off x="0" y="0"/>
            <a:ext cx="9144000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8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Thresholds </a:t>
            </a:r>
            <a:br>
              <a:rPr lang="en-US" dirty="0" smtClean="0"/>
            </a:br>
            <a:r>
              <a:rPr lang="en-US" dirty="0" smtClean="0"/>
              <a:t>(what to do when)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1169" b="3116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6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3865"/>
          </a:solidFill>
        </p:spPr>
        <p:txBody>
          <a:bodyPr/>
          <a:lstStyle/>
          <a:p>
            <a:r>
              <a:rPr lang="en-US" dirty="0" smtClean="0"/>
              <a:t>Using Your Transition Plan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43060" y="1819373"/>
            <a:ext cx="5363852" cy="471954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Your transition plan has identified what need to be done and the law defines when it needs to be done</a:t>
            </a:r>
          </a:p>
          <a:p>
            <a:r>
              <a:rPr lang="en-US" sz="2400" dirty="0" smtClean="0"/>
              <a:t>The transition plan serves two functions it sets the baseline to measure progress and gives a broad outline for investment and scoping</a:t>
            </a:r>
          </a:p>
          <a:p>
            <a:r>
              <a:rPr lang="en-US" sz="2400" dirty="0" smtClean="0"/>
              <a:t>Facilities are an asset and condition is related to their accessibility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912" y="1819373"/>
            <a:ext cx="2981202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Alteration Threshold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648" y="1711140"/>
            <a:ext cx="4856302" cy="51186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Curb ramps must be done whenever there is alteration level work</a:t>
            </a:r>
          </a:p>
          <a:p>
            <a:r>
              <a:rPr lang="en-US" sz="2800" dirty="0" smtClean="0"/>
              <a:t>The accessibility improvements must be done AT THE SAME TIME or PRIOR to the alterations work.</a:t>
            </a:r>
          </a:p>
          <a:p>
            <a:r>
              <a:rPr lang="en-US" sz="2800" dirty="0" smtClean="0"/>
              <a:t>There are tradeoffs with either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287" y="2163316"/>
            <a:ext cx="3475021" cy="373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56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of Way and Alterations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 entities are required to obtain Right of Way to provide accessibility when needed.</a:t>
            </a:r>
          </a:p>
          <a:p>
            <a:r>
              <a:rPr lang="en-US" dirty="0" smtClean="0"/>
              <a:t>If right of way is not obtained and the facility is non compliant the entity must be able to demonstrate that reasonable efforts were made to obtain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583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Alteration Work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263" y="2371409"/>
            <a:ext cx="7886700" cy="4049487"/>
          </a:xfrm>
        </p:spPr>
        <p:txBody>
          <a:bodyPr numCol="2">
            <a:noAutofit/>
          </a:bodyPr>
          <a:lstStyle/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Symbol" panose="05050102010706020507" pitchFamily="18" charset="2"/>
              <a:buChar char=""/>
            </a:pPr>
            <a:r>
              <a:rPr lang="en-US" sz="2400" i="1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Mill </a:t>
            </a:r>
            <a:r>
              <a:rPr lang="en-US" sz="2400" i="1" dirty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Overlay</a:t>
            </a:r>
            <a:endParaRPr lang="en-US" sz="280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Symbol" panose="05050102010706020507" pitchFamily="18" charset="2"/>
              <a:buChar char=""/>
            </a:pPr>
            <a:r>
              <a:rPr lang="en-US" sz="2400" i="1" dirty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Mill and fill</a:t>
            </a:r>
            <a:endParaRPr lang="en-US" sz="280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Symbol" panose="05050102010706020507" pitchFamily="18" charset="2"/>
              <a:buChar char=""/>
            </a:pPr>
            <a:r>
              <a:rPr lang="en-US" sz="2400" i="1" dirty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 of New Layer of Asphalt, </a:t>
            </a:r>
            <a:endParaRPr lang="en-US" sz="280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Symbol" panose="05050102010706020507" pitchFamily="18" charset="2"/>
              <a:buChar char=""/>
            </a:pPr>
            <a:r>
              <a:rPr lang="en-US" sz="2400" i="1" dirty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Hot In-Place Recycling, </a:t>
            </a:r>
            <a:endParaRPr lang="en-US" sz="280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Symbol" panose="05050102010706020507" pitchFamily="18" charset="2"/>
              <a:buChar char=""/>
            </a:pPr>
            <a:r>
              <a:rPr lang="en-US" sz="2400" i="1" dirty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Open-graded Surface Course, </a:t>
            </a:r>
            <a:endParaRPr lang="en-US" sz="280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Symbol" panose="05050102010706020507" pitchFamily="18" charset="2"/>
              <a:buChar char=""/>
            </a:pPr>
            <a:r>
              <a:rPr lang="en-US" sz="2400" i="1" dirty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Thin lift overlays </a:t>
            </a:r>
            <a:endParaRPr lang="en-US" sz="280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Symbol" panose="05050102010706020507" pitchFamily="18" charset="2"/>
              <a:buChar char=""/>
            </a:pPr>
            <a:r>
              <a:rPr lang="en-US" sz="2400" i="1" dirty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Micro-surfacing,</a:t>
            </a:r>
            <a:endParaRPr lang="en-US" sz="280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Symbol" panose="05050102010706020507" pitchFamily="18" charset="2"/>
              <a:buChar char=""/>
            </a:pPr>
            <a:r>
              <a:rPr lang="en-US" sz="2400" i="1" dirty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Cape Seals, </a:t>
            </a:r>
            <a:endParaRPr lang="en-US" sz="280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Symbol" panose="05050102010706020507" pitchFamily="18" charset="2"/>
              <a:buChar char=""/>
            </a:pPr>
            <a:r>
              <a:rPr lang="en-US" sz="2400" i="1" dirty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Asphalt and Concrete Rehabilitation, </a:t>
            </a:r>
            <a:endParaRPr lang="en-US" sz="280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Symbol" panose="05050102010706020507" pitchFamily="18" charset="2"/>
              <a:buChar char=""/>
            </a:pPr>
            <a:r>
              <a:rPr lang="en-US" sz="2400" i="1" dirty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Concrete repair: Isolated, partial and/or full-depth repairs to restore functionality of the slab; e.g., edge spalls, corner breaks Bridge joint replacement</a:t>
            </a:r>
            <a:endParaRPr lang="en-US" sz="280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Font typeface="Symbol" panose="05050102010706020507" pitchFamily="18" charset="2"/>
              <a:buChar char=""/>
            </a:pPr>
            <a:r>
              <a:rPr lang="en-US" sz="2400" i="1" dirty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Bridge Deck </a:t>
            </a:r>
            <a:r>
              <a:rPr lang="en-US" sz="2400" i="1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Overlays</a:t>
            </a:r>
            <a:endParaRPr lang="en-US" sz="2800" dirty="0">
              <a:solidFill>
                <a:schemeClr val="accent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263" y="1417303"/>
            <a:ext cx="86470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3865"/>
              </a:buClr>
            </a:pPr>
            <a:r>
              <a:rPr lang="en-US" sz="2800" dirty="0">
                <a:solidFill>
                  <a:srgbClr val="003865"/>
                </a:solidFill>
              </a:rPr>
              <a:t>The DOJ has </a:t>
            </a:r>
            <a:r>
              <a:rPr lang="en-US" sz="2800" dirty="0" smtClean="0">
                <a:solidFill>
                  <a:srgbClr val="003865"/>
                </a:solidFill>
              </a:rPr>
              <a:t>identified the </a:t>
            </a:r>
            <a:r>
              <a:rPr lang="en-US" sz="2800" dirty="0">
                <a:solidFill>
                  <a:srgbClr val="003865"/>
                </a:solidFill>
              </a:rPr>
              <a:t>following work types as an alteration:</a:t>
            </a:r>
          </a:p>
        </p:txBody>
      </p:sp>
    </p:spTree>
    <p:extLst>
      <p:ext uri="{BB962C8B-B14F-4D97-AF65-F5344CB8AC3E}">
        <p14:creationId xmlns:p14="http://schemas.microsoft.com/office/powerpoint/2010/main" val="1384295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Maintenance Work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04" y="2427150"/>
            <a:ext cx="7886700" cy="4351338"/>
          </a:xfrm>
        </p:spPr>
        <p:txBody>
          <a:bodyPr numCol="2">
            <a:normAutofit fontScale="85000" lnSpcReduction="20000"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Asphalt crack sealing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Bituminous pavement seal coat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Chip sealing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Isolated concrete dowel-bar retrofit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Concrete joint sealing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Concrete pavement surface planning / diamond grinding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Slurry seals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Bridge substructure preservation: concrete and steel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Bridge superstructure activities:  Painting, bearing rehabilitation/replacement and barrier/guardrail/railing restoration.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Surface Sealing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Fog Seals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Scrub Sealing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Joint Crack Seals</a:t>
            </a:r>
            <a:endParaRPr lang="en-US" sz="3600" dirty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Joint </a:t>
            </a:r>
            <a:r>
              <a:rPr lang="en-US" sz="2800" i="1" dirty="0" smtClean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repairs</a:t>
            </a:r>
            <a:endParaRPr lang="en-US" sz="3600" dirty="0" smtClean="0">
              <a:solidFill>
                <a:srgbClr val="00A3E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i="1" dirty="0" smtClean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Spot </a:t>
            </a:r>
            <a:r>
              <a:rPr lang="en-US" sz="2800" i="1" dirty="0">
                <a:solidFill>
                  <a:srgbClr val="00A3E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High-Friction Treatments</a:t>
            </a:r>
            <a:endParaRPr lang="en-US" dirty="0">
              <a:solidFill>
                <a:srgbClr val="00A3E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263" y="1417303"/>
            <a:ext cx="86470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3865"/>
              </a:buClr>
            </a:pPr>
            <a:r>
              <a:rPr lang="en-US" sz="2800" dirty="0">
                <a:solidFill>
                  <a:srgbClr val="003865"/>
                </a:solidFill>
              </a:rPr>
              <a:t>The DOJ has </a:t>
            </a:r>
            <a:r>
              <a:rPr lang="en-US" sz="2800" dirty="0" smtClean="0">
                <a:solidFill>
                  <a:srgbClr val="003865"/>
                </a:solidFill>
              </a:rPr>
              <a:t>identified the </a:t>
            </a:r>
            <a:r>
              <a:rPr lang="en-US" sz="2800" dirty="0">
                <a:solidFill>
                  <a:srgbClr val="003865"/>
                </a:solidFill>
              </a:rPr>
              <a:t>following work types as </a:t>
            </a:r>
            <a:r>
              <a:rPr lang="en-US" sz="2800" dirty="0" smtClean="0">
                <a:solidFill>
                  <a:srgbClr val="003865"/>
                </a:solidFill>
              </a:rPr>
              <a:t>maintenance:</a:t>
            </a:r>
            <a:endParaRPr lang="en-US" sz="2800" dirty="0">
              <a:solidFill>
                <a:srgbClr val="0038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652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Maintenance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" y="1915075"/>
            <a:ext cx="4440307" cy="4351338"/>
          </a:xfrm>
        </p:spPr>
        <p:txBody>
          <a:bodyPr/>
          <a:lstStyle/>
          <a:p>
            <a:r>
              <a:rPr lang="en-US" dirty="0" smtClean="0"/>
              <a:t>Accessibility improvements are not required with maintenance activities</a:t>
            </a:r>
          </a:p>
          <a:p>
            <a:r>
              <a:rPr lang="en-US" dirty="0" smtClean="0"/>
              <a:t>Doing two or more maintenance activities may trip the alterations threshold, but this is not well defined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728888"/>
            <a:ext cx="4257660" cy="282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2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Accessible Design </a:t>
            </a:r>
            <a:br>
              <a:rPr lang="en-US" dirty="0" smtClean="0"/>
            </a:br>
            <a:r>
              <a:rPr lang="en-US" dirty="0" smtClean="0"/>
              <a:t>(what is it)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1169" b="3116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8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ADA is an element of good pedestrian design and complete street concepts</a:t>
            </a:r>
          </a:p>
          <a:p>
            <a:r>
              <a:rPr lang="en-US" dirty="0" smtClean="0"/>
              <a:t>Design that is focused only on ADA is difficult to maintain and can unintentionally refocus the context of the corridor.</a:t>
            </a:r>
          </a:p>
          <a:p>
            <a:r>
              <a:rPr lang="en-US" dirty="0" smtClean="0"/>
              <a:t>Rather than focus on compliance MnDOT advises focusing on usability, maintainability, and constructability</a:t>
            </a:r>
          </a:p>
          <a:p>
            <a:r>
              <a:rPr lang="en-US" dirty="0"/>
              <a:t>Slopes and dimensions are </a:t>
            </a:r>
            <a:r>
              <a:rPr lang="en-US" dirty="0" smtClean="0"/>
              <a:t>absolute; ADA/PROWAG </a:t>
            </a:r>
            <a:r>
              <a:rPr lang="en-US" dirty="0"/>
              <a:t>allows no </a:t>
            </a:r>
            <a:r>
              <a:rPr lang="en-US" dirty="0" smtClean="0"/>
              <a:t>tolerances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920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Pedestrian Access Route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84042"/>
            <a:ext cx="4082498" cy="40384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Pedestrian Access Route (PAR)</a:t>
            </a:r>
          </a:p>
          <a:p>
            <a:pPr lvl="1"/>
            <a:r>
              <a:rPr lang="en-US" dirty="0"/>
              <a:t>All the navigable elements that work together to allow pedestrians to move from place to place</a:t>
            </a:r>
          </a:p>
          <a:p>
            <a:pPr lvl="1"/>
            <a:r>
              <a:rPr lang="en-US" dirty="0"/>
              <a:t>Sidewalk or trail, curb ramp, </a:t>
            </a:r>
            <a:r>
              <a:rPr lang="en-US" dirty="0" smtClean="0"/>
              <a:t>crosswalks, and APS</a:t>
            </a:r>
            <a:endParaRPr lang="en-US" dirty="0"/>
          </a:p>
          <a:p>
            <a:pPr lvl="1"/>
            <a:r>
              <a:rPr lang="en-US" dirty="0"/>
              <a:t>PAR by definition is accessible to all pedestrians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354" y="2608441"/>
            <a:ext cx="3603048" cy="2694666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43071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Establishing a buffer area between sidewalk and traffic creates a safer and more pleasant place to walk and makes it easier to meet all ADA requirements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751" y="3188584"/>
            <a:ext cx="4822498" cy="324211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28796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Zone System: Residential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869682"/>
            <a:ext cx="7886700" cy="42632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95" y="3425524"/>
            <a:ext cx="1486110" cy="57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331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Zone System: </a:t>
            </a:r>
            <a:r>
              <a:rPr lang="en-US" dirty="0" smtClean="0"/>
              <a:t>Commercial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884146"/>
            <a:ext cx="7886700" cy="42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99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Zone System: Doorways</a:t>
            </a:r>
            <a:endParaRPr lang="en-US" dirty="0"/>
          </a:p>
        </p:txBody>
      </p:sp>
      <p:pic>
        <p:nvPicPr>
          <p:cNvPr id="4" name="Content Placeholder 3" descr="Sidewalk_RDM_addperson_flat.t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205" r="5560" b="9569"/>
          <a:stretch>
            <a:fillRect/>
          </a:stretch>
        </p:blipFill>
        <p:spPr>
          <a:xfrm>
            <a:off x="628650" y="1967292"/>
            <a:ext cx="4150568" cy="43513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5160403" y="1967292"/>
            <a:ext cx="3494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Maintain a 5-ft.-wide path when doors of a building are open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3 ft. clearance </a:t>
            </a:r>
            <a:br>
              <a:rPr lang="en-US" sz="2800" dirty="0"/>
            </a:br>
            <a:r>
              <a:rPr lang="en-US" sz="2800" dirty="0"/>
              <a:t>recommended between building </a:t>
            </a:r>
            <a:br>
              <a:rPr lang="en-US" sz="2800" dirty="0"/>
            </a:br>
            <a:r>
              <a:rPr lang="en-US" sz="2800" dirty="0"/>
              <a:t>and PAR when doors open toward the pedestrian way</a:t>
            </a:r>
          </a:p>
        </p:txBody>
      </p:sp>
    </p:spTree>
    <p:extLst>
      <p:ext uri="{BB962C8B-B14F-4D97-AF65-F5344CB8AC3E}">
        <p14:creationId xmlns:p14="http://schemas.microsoft.com/office/powerpoint/2010/main" val="921237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Sidewalk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389" y="1825625"/>
            <a:ext cx="5195680" cy="4351338"/>
          </a:xfrm>
        </p:spPr>
        <p:txBody>
          <a:bodyPr/>
          <a:lstStyle/>
          <a:p>
            <a:r>
              <a:rPr lang="en-US" dirty="0" smtClean="0"/>
              <a:t>ADA is an element of good pedestrian design:</a:t>
            </a:r>
          </a:p>
          <a:p>
            <a:pPr lvl="1"/>
            <a:r>
              <a:rPr lang="en-US" dirty="0"/>
              <a:t>Clear of obstructions </a:t>
            </a:r>
          </a:p>
          <a:p>
            <a:pPr lvl="1"/>
            <a:r>
              <a:rPr lang="en-US" dirty="0"/>
              <a:t>4 ft. minimum </a:t>
            </a:r>
            <a:r>
              <a:rPr lang="en-US" dirty="0" smtClean="0"/>
              <a:t>width (5 ft. minimum MnDOT)</a:t>
            </a:r>
            <a:endParaRPr lang="en-US" dirty="0"/>
          </a:p>
          <a:p>
            <a:pPr lvl="1"/>
            <a:r>
              <a:rPr lang="en-US" dirty="0"/>
              <a:t>Smooth paved surface</a:t>
            </a:r>
          </a:p>
          <a:p>
            <a:pPr lvl="1"/>
            <a:r>
              <a:rPr lang="en-US" dirty="0"/>
              <a:t>2% maximum cross slope (1.5% </a:t>
            </a:r>
            <a:r>
              <a:rPr lang="en-US" dirty="0" err="1"/>
              <a:t>Mn</a:t>
            </a:r>
            <a:r>
              <a:rPr lang="en-US" dirty="0"/>
              <a:t>/DOT desired)</a:t>
            </a:r>
          </a:p>
          <a:p>
            <a:pPr lvl="1"/>
            <a:r>
              <a:rPr lang="en-US" dirty="0"/>
              <a:t>Level and continuous across driveways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120" y="2458004"/>
            <a:ext cx="3455477" cy="262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95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Sidewalk Basics: </a:t>
            </a:r>
            <a:r>
              <a:rPr lang="en-US" dirty="0" smtClean="0"/>
              <a:t>Obstacles (NO!)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4722" y="2283230"/>
            <a:ext cx="6174555" cy="39277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1376" y="1532586"/>
            <a:ext cx="8882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Randomly arranged street furnishings are hazardous clutter.</a:t>
            </a:r>
          </a:p>
        </p:txBody>
      </p:sp>
    </p:spTree>
    <p:extLst>
      <p:ext uri="{BB962C8B-B14F-4D97-AF65-F5344CB8AC3E}">
        <p14:creationId xmlns:p14="http://schemas.microsoft.com/office/powerpoint/2010/main" val="12356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Sidewalk Basics: Obstacles (NO!)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818" y="2160158"/>
            <a:ext cx="2987299" cy="43407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345" y="2160158"/>
            <a:ext cx="5029636" cy="43407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6818" y="1545465"/>
            <a:ext cx="8038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/>
              <a:t>Utilities, poles and boxes pose obstacles.</a:t>
            </a:r>
          </a:p>
        </p:txBody>
      </p:sp>
    </p:spTree>
    <p:extLst>
      <p:ext uri="{BB962C8B-B14F-4D97-AF65-F5344CB8AC3E}">
        <p14:creationId xmlns:p14="http://schemas.microsoft.com/office/powerpoint/2010/main" val="3765313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Sidewalk Basics: </a:t>
            </a:r>
            <a:r>
              <a:rPr lang="en-US" dirty="0" smtClean="0"/>
              <a:t>Obstacle Mitigation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6896" y="2289264"/>
            <a:ext cx="6170207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8651" y="1545465"/>
            <a:ext cx="8154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Sidewalks or trails can wrap around obstacles.</a:t>
            </a:r>
          </a:p>
        </p:txBody>
      </p:sp>
    </p:spTree>
    <p:extLst>
      <p:ext uri="{BB962C8B-B14F-4D97-AF65-F5344CB8AC3E}">
        <p14:creationId xmlns:p14="http://schemas.microsoft.com/office/powerpoint/2010/main" val="518877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Sidewalk </a:t>
            </a:r>
            <a:r>
              <a:rPr lang="en-US" dirty="0" smtClean="0"/>
              <a:t>Basics: Cross Slope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49" y="3387008"/>
            <a:ext cx="7886700" cy="286527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628649" y="1812379"/>
            <a:ext cx="75611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Steep cross slopes are inconvenient and hazardous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Require extra effort by wheelchair users to move forward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Become slippery when wet, icy or snowy</a:t>
            </a:r>
          </a:p>
        </p:txBody>
      </p:sp>
    </p:spTree>
    <p:extLst>
      <p:ext uri="{BB962C8B-B14F-4D97-AF65-F5344CB8AC3E}">
        <p14:creationId xmlns:p14="http://schemas.microsoft.com/office/powerpoint/2010/main" val="3326588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Sidewalk Basics: Driveways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44" y="1687132"/>
            <a:ext cx="3737288" cy="476518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Driveway crossings without level landings force users to travel </a:t>
            </a:r>
            <a:br>
              <a:rPr lang="en-US" dirty="0"/>
            </a:br>
            <a:r>
              <a:rPr lang="en-US" dirty="0"/>
              <a:t>over the sidewalk flare. </a:t>
            </a:r>
          </a:p>
          <a:p>
            <a:r>
              <a:rPr lang="en-US" dirty="0"/>
              <a:t>Results in abrupt </a:t>
            </a:r>
            <a:br>
              <a:rPr lang="en-US" dirty="0"/>
            </a:br>
            <a:r>
              <a:rPr lang="en-US" dirty="0"/>
              <a:t>changes in cross slope</a:t>
            </a:r>
          </a:p>
          <a:p>
            <a:r>
              <a:rPr lang="en-US" dirty="0"/>
              <a:t>Compromises </a:t>
            </a:r>
            <a:br>
              <a:rPr lang="en-US" dirty="0"/>
            </a:br>
            <a:r>
              <a:rPr lang="en-US" dirty="0"/>
              <a:t>balance and stability</a:t>
            </a:r>
            <a:br>
              <a:rPr lang="en-US" dirty="0"/>
            </a:br>
            <a:r>
              <a:rPr lang="en-US" dirty="0"/>
              <a:t>for wheelchair users </a:t>
            </a:r>
            <a:br>
              <a:rPr lang="en-US" dirty="0"/>
            </a:br>
            <a:r>
              <a:rPr lang="en-US" dirty="0"/>
              <a:t>and a hazard for </a:t>
            </a:r>
            <a:br>
              <a:rPr lang="en-US" dirty="0"/>
            </a:br>
            <a:r>
              <a:rPr lang="en-US" dirty="0"/>
              <a:t>many others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461" y="2258389"/>
            <a:ext cx="4877223" cy="313971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73269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Sidewalk Basics: Driveways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03" y="1426380"/>
            <a:ext cx="8154741" cy="1123637"/>
          </a:xfrm>
        </p:spPr>
        <p:txBody>
          <a:bodyPr>
            <a:noAutofit/>
          </a:bodyPr>
          <a:lstStyle/>
          <a:p>
            <a:r>
              <a:rPr lang="en-US" sz="3200" dirty="0"/>
              <a:t>The easiest way to maintain level passage is with sidewalks separated from the road.</a:t>
            </a:r>
          </a:p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29" y="2482091"/>
            <a:ext cx="7982300" cy="413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96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Sidewalk Basics: </a:t>
            </a:r>
            <a:r>
              <a:rPr lang="en-US" dirty="0" smtClean="0"/>
              <a:t>Surface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9124" y="1695529"/>
            <a:ext cx="4252443" cy="4716843"/>
          </a:xfrm>
        </p:spPr>
        <p:txBody>
          <a:bodyPr>
            <a:normAutofit/>
          </a:bodyPr>
          <a:lstStyle/>
          <a:p>
            <a:r>
              <a:rPr lang="en-US" dirty="0"/>
              <a:t>Bricks, cobblestones and other textured pavement create:</a:t>
            </a:r>
          </a:p>
          <a:p>
            <a:r>
              <a:rPr lang="en-US" dirty="0"/>
              <a:t>Increased rolling resistance</a:t>
            </a:r>
          </a:p>
          <a:p>
            <a:r>
              <a:rPr lang="en-US" dirty="0"/>
              <a:t>Tripping hazards</a:t>
            </a:r>
          </a:p>
          <a:p>
            <a:r>
              <a:rPr lang="en-US" dirty="0"/>
              <a:t>Painful vibrations to people with brittle bones or spinal cord injuries in wheelchairs</a:t>
            </a:r>
          </a:p>
          <a:p>
            <a:r>
              <a:rPr lang="en-US" dirty="0"/>
              <a:t>Potential maintenance issues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18" y="1695529"/>
            <a:ext cx="4115157" cy="33896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9019" y="5298429"/>
            <a:ext cx="3258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Strongly discouraged by PROWAG</a:t>
            </a:r>
          </a:p>
        </p:txBody>
      </p:sp>
    </p:spTree>
    <p:extLst>
      <p:ext uri="{BB962C8B-B14F-4D97-AF65-F5344CB8AC3E}">
        <p14:creationId xmlns:p14="http://schemas.microsoft.com/office/powerpoint/2010/main" val="1001241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Sidewalk Basics: Surface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363801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Tolerances:</a:t>
            </a:r>
          </a:p>
          <a:p>
            <a:r>
              <a:rPr lang="en-US" dirty="0"/>
              <a:t>Up to 1/4 inch, </a:t>
            </a:r>
            <a:br>
              <a:rPr lang="en-US" dirty="0"/>
            </a:br>
            <a:r>
              <a:rPr lang="en-US" dirty="0"/>
              <a:t>no treatment</a:t>
            </a:r>
          </a:p>
          <a:p>
            <a:r>
              <a:rPr lang="en-US" dirty="0"/>
              <a:t>1/4 to 1/2 inch, </a:t>
            </a:r>
            <a:br>
              <a:rPr lang="en-US" dirty="0"/>
            </a:br>
            <a:r>
              <a:rPr lang="en-US" dirty="0"/>
              <a:t>bevel the surface, with maximum grade of 50%</a:t>
            </a:r>
          </a:p>
          <a:p>
            <a:r>
              <a:rPr lang="en-US" dirty="0"/>
              <a:t>More than 1/2 in, replace the sidewalk panel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9558"/>
          <a:stretch/>
        </p:blipFill>
        <p:spPr>
          <a:xfrm>
            <a:off x="3992451" y="1527091"/>
            <a:ext cx="4279763" cy="21338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9275"/>
          <a:stretch/>
        </p:blipFill>
        <p:spPr>
          <a:xfrm>
            <a:off x="4732644" y="3841252"/>
            <a:ext cx="4267570" cy="290381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41465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4627" y="82265"/>
            <a:ext cx="7886700" cy="914400"/>
          </a:xfrm>
        </p:spPr>
        <p:txBody>
          <a:bodyPr/>
          <a:lstStyle/>
          <a:p>
            <a:r>
              <a:rPr lang="en-US" dirty="0" smtClean="0"/>
              <a:t>Sidewalk Basics: Continuity/network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4080" y="1873827"/>
            <a:ext cx="7486501" cy="4842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4080" y="1289052"/>
            <a:ext cx="8077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Avoid sidewalks to </a:t>
            </a:r>
            <a:r>
              <a:rPr lang="en-US" sz="3200" dirty="0" smtClean="0"/>
              <a:t>nowhere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76436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Curb Ramp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Minimum 4 ft. wide Pedestrian Access Route (PAR) with a maximum cross slope of 2%</a:t>
            </a:r>
          </a:p>
          <a:p>
            <a:r>
              <a:rPr lang="en-US" dirty="0"/>
              <a:t>Landing dimensions 4 ft. by 4 ft. minimum with a maximum 2% slope in all </a:t>
            </a:r>
            <a:r>
              <a:rPr lang="en-US" dirty="0" smtClean="0"/>
              <a:t>directions</a:t>
            </a:r>
          </a:p>
          <a:p>
            <a:r>
              <a:rPr lang="en-US" dirty="0"/>
              <a:t>If longitudinal slope exceeds 5%, landings must be provided on any pedestrian facility</a:t>
            </a:r>
          </a:p>
          <a:p>
            <a:r>
              <a:rPr lang="en-US" dirty="0"/>
              <a:t>Maximum ramp slope is 8.3%</a:t>
            </a:r>
          </a:p>
          <a:p>
            <a:r>
              <a:rPr lang="en-US" dirty="0"/>
              <a:t>Maximum length of ramp is 15 ft.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8827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Curb Ramps: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Perpendicular ramp</a:t>
            </a:r>
          </a:p>
          <a:p>
            <a:r>
              <a:rPr lang="en-US" dirty="0"/>
              <a:t>Parallel ramp</a:t>
            </a:r>
          </a:p>
          <a:p>
            <a:r>
              <a:rPr lang="en-US" dirty="0"/>
              <a:t>One-way directional ramp</a:t>
            </a:r>
          </a:p>
          <a:p>
            <a:r>
              <a:rPr lang="en-US" dirty="0"/>
              <a:t>Two-way directional ramp</a:t>
            </a:r>
          </a:p>
          <a:p>
            <a:r>
              <a:rPr lang="en-US" dirty="0"/>
              <a:t>Depressed corner</a:t>
            </a:r>
          </a:p>
          <a:p>
            <a:r>
              <a:rPr lang="en-US" dirty="0"/>
              <a:t>Fan ramp</a:t>
            </a:r>
          </a:p>
          <a:p>
            <a:r>
              <a:rPr lang="en-US" dirty="0"/>
              <a:t>Tiered ramps</a:t>
            </a:r>
          </a:p>
          <a:p>
            <a:r>
              <a:rPr lang="en-US" dirty="0"/>
              <a:t>Diagonal ramps (not recommended)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084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Perpendicular Ramp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9410"/>
            <a:ext cx="7886700" cy="4351338"/>
          </a:xfrm>
        </p:spPr>
        <p:txBody>
          <a:bodyPr/>
          <a:lstStyle/>
          <a:p>
            <a:r>
              <a:rPr lang="en-US" dirty="0"/>
              <a:t>Ramp is perpendicular to the curb line.</a:t>
            </a:r>
          </a:p>
          <a:p>
            <a:r>
              <a:rPr lang="en-US" dirty="0"/>
              <a:t>Grade break occurs at the top of the ramp and the flow 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504" y="2960014"/>
            <a:ext cx="7388992" cy="3731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875" y="4727555"/>
            <a:ext cx="1194920" cy="493819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 bwMode="auto">
          <a:xfrm>
            <a:off x="3902835" y="5880748"/>
            <a:ext cx="1905000" cy="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965" y="5028008"/>
            <a:ext cx="1421708" cy="777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483" y="5028009"/>
            <a:ext cx="387514" cy="9477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368" y="5028008"/>
            <a:ext cx="542562" cy="87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8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Ramp</a:t>
            </a:r>
            <a:endParaRPr lang="en-US" dirty="0"/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xfrm>
            <a:off x="577133" y="1400622"/>
            <a:ext cx="7886700" cy="176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altLang="en-US" sz="3000" b="0" dirty="0" smtClean="0"/>
              <a:t>Parallel to the curb line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altLang="en-US" sz="3000" b="0" dirty="0" smtClean="0"/>
              <a:t>Used with narrow sidewalks and in tight ROW situations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altLang="en-US" sz="3000" b="0" dirty="0" smtClean="0"/>
              <a:t>Slope of curb should match slope of ramp</a:t>
            </a:r>
          </a:p>
          <a:p>
            <a:pPr lvl="1" eaLnBrk="1" hangingPunct="1">
              <a:buClr>
                <a:srgbClr val="009999"/>
              </a:buClr>
            </a:pPr>
            <a:endParaRPr lang="en-US" alt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289" y="3169206"/>
            <a:ext cx="6565961" cy="35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871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Way Directional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4743" y="1636504"/>
            <a:ext cx="6474513" cy="30482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8650" y="5070218"/>
            <a:ext cx="80526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Grade break occurs at the front edge of the truncated domes and shall be perpendicular to the direction of travel.</a:t>
            </a:r>
          </a:p>
        </p:txBody>
      </p:sp>
    </p:spTree>
    <p:extLst>
      <p:ext uri="{BB962C8B-B14F-4D97-AF65-F5344CB8AC3E}">
        <p14:creationId xmlns:p14="http://schemas.microsoft.com/office/powerpoint/2010/main" val="11231757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Two-Way Directional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8909" y="3234531"/>
            <a:ext cx="6706181" cy="32738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583" y="1579921"/>
            <a:ext cx="84747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Two ramps with a shared landing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If ramps are directional, the grade break should be at the front of the truncated domes.</a:t>
            </a:r>
          </a:p>
        </p:txBody>
      </p:sp>
    </p:spTree>
    <p:extLst>
      <p:ext uri="{BB962C8B-B14F-4D97-AF65-F5344CB8AC3E}">
        <p14:creationId xmlns:p14="http://schemas.microsoft.com/office/powerpoint/2010/main" val="3130369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Depressed Corner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73" b="7771"/>
          <a:stretch/>
        </p:blipFill>
        <p:spPr>
          <a:xfrm>
            <a:off x="1442779" y="3655856"/>
            <a:ext cx="5944115" cy="287178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28650" y="1622664"/>
            <a:ext cx="7886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Radial truncated domes from outside edge of crosswalk to outside edge of crosswalk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Entire area at 2% maximum slope with parallel ramps/blended transitions rising from the depressed corner</a:t>
            </a:r>
          </a:p>
        </p:txBody>
      </p:sp>
    </p:spTree>
    <p:extLst>
      <p:ext uri="{BB962C8B-B14F-4D97-AF65-F5344CB8AC3E}">
        <p14:creationId xmlns:p14="http://schemas.microsoft.com/office/powerpoint/2010/main" val="2618565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71" r="6655" b="17512"/>
          <a:stretch/>
        </p:blipFill>
        <p:spPr>
          <a:xfrm>
            <a:off x="1618205" y="3171826"/>
            <a:ext cx="5907590" cy="3486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682" y="1774716"/>
            <a:ext cx="8571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Ramp slope through the radial truncated dome area with a landing at the top of the ramp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Most difficult type of curb ramp to construct correctly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67128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Design Standards </a:t>
            </a:r>
            <a:br>
              <a:rPr lang="en-US" dirty="0" smtClean="0"/>
            </a:br>
            <a:r>
              <a:rPr lang="en-US" dirty="0" smtClean="0"/>
              <a:t>(what to do)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1169" b="3116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9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 Minimums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Minimum design approach</a:t>
            </a:r>
          </a:p>
          <a:p>
            <a:pPr lvl="1"/>
            <a:r>
              <a:rPr lang="en-US" dirty="0" smtClean="0"/>
              <a:t>Meets minimum ADA </a:t>
            </a:r>
            <a:r>
              <a:rPr lang="en-US" dirty="0" smtClean="0"/>
              <a:t>Requirements</a:t>
            </a:r>
          </a:p>
          <a:p>
            <a:pPr lvl="1"/>
            <a:r>
              <a:rPr lang="en-US" dirty="0" smtClean="0"/>
              <a:t>Minimal use of Public Right of Way Guidance (Access Board)</a:t>
            </a:r>
            <a:endParaRPr lang="en-US" dirty="0" smtClean="0"/>
          </a:p>
          <a:p>
            <a:pPr lvl="1"/>
            <a:r>
              <a:rPr lang="en-US" dirty="0" smtClean="0"/>
              <a:t>Rarely acquires ROW or uses innovative design</a:t>
            </a:r>
          </a:p>
          <a:p>
            <a:pPr lvl="1"/>
            <a:r>
              <a:rPr lang="en-US" dirty="0" smtClean="0"/>
              <a:t>More successful in residential areas versus commercial</a:t>
            </a:r>
          </a:p>
          <a:p>
            <a:pPr lvl="1"/>
            <a:r>
              <a:rPr lang="en-US" dirty="0" smtClean="0"/>
              <a:t>Does not always mitigate liability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283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MnDOT Design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PROWAG is the basis for MnDOT’s Design Standards</a:t>
            </a:r>
          </a:p>
          <a:p>
            <a:r>
              <a:rPr lang="en-US" dirty="0" err="1" smtClean="0"/>
              <a:t>Mn</a:t>
            </a:r>
            <a:r>
              <a:rPr lang="en-US" dirty="0" smtClean="0"/>
              <a:t>/DOT </a:t>
            </a:r>
            <a:r>
              <a:rPr lang="en-US" dirty="0"/>
              <a:t>sees PROWAG as a valuable tool in new construction and in improving quality of existing accommodations.</a:t>
            </a:r>
          </a:p>
          <a:p>
            <a:r>
              <a:rPr lang="en-US" dirty="0"/>
              <a:t>It helps ensure that the same degree of use and access provided to the general public is also available to </a:t>
            </a:r>
            <a:br>
              <a:rPr lang="en-US" dirty="0"/>
            </a:br>
            <a:r>
              <a:rPr lang="en-US" dirty="0"/>
              <a:t>pedestrians </a:t>
            </a:r>
            <a:r>
              <a:rPr lang="en-US" dirty="0" smtClean="0"/>
              <a:t>with disabilities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1347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MnDOT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4925" y="1849476"/>
            <a:ext cx="3800475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MnDOT Requirements</a:t>
            </a:r>
          </a:p>
          <a:p>
            <a:pPr lvl="1"/>
            <a:r>
              <a:rPr lang="en-US" sz="2800" dirty="0" smtClean="0"/>
              <a:t>Curb Ramp Standard Plans </a:t>
            </a:r>
          </a:p>
          <a:p>
            <a:pPr lvl="1"/>
            <a:r>
              <a:rPr lang="en-US" sz="2800" dirty="0" smtClean="0"/>
              <a:t>Road Design Manual 11-3</a:t>
            </a:r>
          </a:p>
          <a:p>
            <a:pPr lvl="1"/>
            <a:r>
              <a:rPr lang="en-US" sz="2800" dirty="0" smtClean="0"/>
              <a:t>Special Provisions for Construction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566" r="31557" b="6241"/>
          <a:stretch/>
        </p:blipFill>
        <p:spPr>
          <a:xfrm>
            <a:off x="428625" y="1659015"/>
            <a:ext cx="4686300" cy="473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316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Improvements are not required if they would significantly expand project scope. Examples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/>
              <a:t>Relocating </a:t>
            </a:r>
            <a:r>
              <a:rPr lang="en-US" dirty="0" smtClean="0"/>
              <a:t>utilities (more that a hand hole)</a:t>
            </a:r>
            <a:endParaRPr lang="en-US" dirty="0"/>
          </a:p>
          <a:p>
            <a:pPr lvl="1"/>
            <a:r>
              <a:rPr lang="en-US" dirty="0"/>
              <a:t>Providing drainage work</a:t>
            </a:r>
          </a:p>
          <a:p>
            <a:pPr lvl="1"/>
            <a:r>
              <a:rPr lang="en-US" dirty="0"/>
              <a:t>Scope and cost go hand in hand</a:t>
            </a:r>
          </a:p>
          <a:p>
            <a:r>
              <a:rPr lang="en-US" dirty="0"/>
              <a:t>The earlier the needed improvements are identified—preferably in the project scoping phase—the more likely they will fit within budget and schedule.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723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Technically Infeasible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Technical</a:t>
            </a:r>
            <a:r>
              <a:rPr lang="en-US" sz="2800" dirty="0"/>
              <a:t> feasibility </a:t>
            </a:r>
          </a:p>
          <a:p>
            <a:pPr lvl="1"/>
            <a:r>
              <a:rPr lang="en-US" sz="2400" dirty="0"/>
              <a:t>Governed by limiting factors in the project area. These may be temporary (a drainage structure) or permanent (adjacent buildings or terrain)</a:t>
            </a:r>
          </a:p>
          <a:p>
            <a:pPr lvl="1"/>
            <a:r>
              <a:rPr lang="en-US" sz="2400" dirty="0"/>
              <a:t>“Too expensive” is not a factor in technical infeasibility at a project level.</a:t>
            </a:r>
          </a:p>
          <a:p>
            <a:pPr lvl="1"/>
            <a:r>
              <a:rPr lang="en-US" sz="2400" dirty="0"/>
              <a:t>Cost can be a factor if it poses a programmatic burden on a city, county or state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32961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Extent Feasible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Maximum extent feasible </a:t>
            </a:r>
          </a:p>
          <a:p>
            <a:pPr lvl="1"/>
            <a:r>
              <a:rPr lang="en-US" sz="2800" dirty="0" smtClean="0"/>
              <a:t>How close </a:t>
            </a:r>
            <a:r>
              <a:rPr lang="en-US" sz="2800" dirty="0"/>
              <a:t>a project can come to full accessibility and adherence to standards, given site constraints</a:t>
            </a:r>
          </a:p>
          <a:p>
            <a:pPr lvl="1"/>
            <a:r>
              <a:rPr lang="en-US" sz="2800" dirty="0"/>
              <a:t>Can be seen as the best solution, working within technical feasibility limitations </a:t>
            </a:r>
          </a:p>
          <a:p>
            <a:pPr lvl="1"/>
            <a:r>
              <a:rPr lang="en-US" sz="2800" dirty="0"/>
              <a:t>Cost or funding does not determine the maximum extent feasible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1845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Scoping – Design - 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28775"/>
            <a:ext cx="3286125" cy="4857750"/>
          </a:xfrm>
        </p:spPr>
        <p:txBody>
          <a:bodyPr>
            <a:normAutofit fontScale="92500"/>
          </a:bodyPr>
          <a:lstStyle/>
          <a:p>
            <a:r>
              <a:rPr lang="en-US" dirty="0"/>
              <a:t>A mill and overlay project would typically include upgrading curb ramps…</a:t>
            </a:r>
          </a:p>
          <a:p>
            <a:r>
              <a:rPr lang="en-US" dirty="0"/>
              <a:t>…unless a complicating factor, such as the catch basin shown below, made the improvement unfeasible within the scope of the original project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938" y="2030593"/>
            <a:ext cx="4194412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193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Aim for GOOD DESIGN, which</a:t>
            </a:r>
          </a:p>
          <a:p>
            <a:r>
              <a:rPr lang="en-US" dirty="0"/>
              <a:t>meets standards to maximum extent feasible</a:t>
            </a:r>
          </a:p>
          <a:p>
            <a:r>
              <a:rPr lang="en-US" dirty="0"/>
              <a:t>fits the context</a:t>
            </a:r>
          </a:p>
          <a:p>
            <a:r>
              <a:rPr lang="en-US" dirty="0"/>
              <a:t>offers a usable solution</a:t>
            </a:r>
          </a:p>
          <a:p>
            <a:r>
              <a:rPr lang="en-US" dirty="0"/>
              <a:t>Good design does not mean simply applying a standard without considering context.</a:t>
            </a:r>
          </a:p>
          <a:p>
            <a:r>
              <a:rPr lang="en-US" dirty="0"/>
              <a:t>In certain circumstances, departing from a standard for a good reason may be better than following a standard to the letter.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2659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0" y="1651381"/>
            <a:ext cx="9144000" cy="1733267"/>
          </a:xfrm>
        </p:spPr>
        <p:txBody>
          <a:bodyPr/>
          <a:lstStyle/>
          <a:p>
            <a:r>
              <a:rPr lang="en-US" sz="6000" dirty="0" smtClean="0"/>
              <a:t>Thank you again!</a:t>
            </a:r>
            <a:endParaRPr lang="en-US" sz="600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-685800" y="3521124"/>
            <a:ext cx="10515600" cy="2681375"/>
          </a:xfrm>
        </p:spPr>
        <p:txBody>
          <a:bodyPr/>
          <a:lstStyle/>
          <a:p>
            <a:r>
              <a:rPr lang="en-US" sz="2700" b="1" dirty="0" smtClean="0"/>
              <a:t>Kristie Billiar</a:t>
            </a:r>
            <a:endParaRPr lang="en-US" sz="2700" b="1" dirty="0"/>
          </a:p>
          <a:p>
            <a:r>
              <a:rPr lang="en-US" sz="2200" i="1" dirty="0">
                <a:hlinkClick r:id="rId2"/>
              </a:rPr>
              <a:t>k</a:t>
            </a:r>
            <a:r>
              <a:rPr lang="en-US" sz="2200" i="1" dirty="0" smtClean="0">
                <a:hlinkClick r:id="rId2"/>
              </a:rPr>
              <a:t>ristie.billiar@state.mn.us</a:t>
            </a:r>
            <a:r>
              <a:rPr lang="en-US" sz="2200" i="1" dirty="0" smtClean="0"/>
              <a:t> </a:t>
            </a:r>
            <a:endParaRPr lang="en-US" sz="2200" i="1" dirty="0"/>
          </a:p>
          <a:p>
            <a:r>
              <a:rPr lang="en-US" sz="2200" dirty="0" smtClean="0"/>
              <a:t>651-366-3174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6113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DFDE64AAE0974A8908DD3553DDBF03" ma:contentTypeVersion="0" ma:contentTypeDescription="Create a new document." ma:contentTypeScope="" ma:versionID="46a287b4c15f326c72e9d063441dc05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153553-7048-44C0-962D-31C90BA4F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8389D6-E0FD-469D-8587-EA39AB285030}">
  <ds:schemaRefs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1B02A75-BCB0-4986-B381-502234F6C7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15086</TotalTime>
  <Words>1341</Words>
  <Application>Microsoft Office PowerPoint</Application>
  <PresentationFormat>On-screen Show (4:3)</PresentationFormat>
  <Paragraphs>190</Paragraphs>
  <Slides>43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NeueHaasGroteskText Std</vt:lpstr>
      <vt:lpstr>Symbol</vt:lpstr>
      <vt:lpstr>Times New Roman</vt:lpstr>
      <vt:lpstr>MN.IT</vt:lpstr>
      <vt:lpstr>ADA Threshold and Basic Design ADA 2.0</vt:lpstr>
      <vt:lpstr>Thresholds  (what to do when)</vt:lpstr>
      <vt:lpstr>Using Your Transition Plan</vt:lpstr>
      <vt:lpstr>Alteration Threshold </vt:lpstr>
      <vt:lpstr>Right of Way and Alterations</vt:lpstr>
      <vt:lpstr>Alteration Work Types</vt:lpstr>
      <vt:lpstr>Maintenance Work Types</vt:lpstr>
      <vt:lpstr>Maintenance Work</vt:lpstr>
      <vt:lpstr>Accessible Design  (what is it)</vt:lpstr>
      <vt:lpstr>The Basics</vt:lpstr>
      <vt:lpstr>Pedestrian Access Route </vt:lpstr>
      <vt:lpstr>Zone System</vt:lpstr>
      <vt:lpstr>Zone System: Residential </vt:lpstr>
      <vt:lpstr>Zone System: Commercial </vt:lpstr>
      <vt:lpstr>Zone System: Doorways</vt:lpstr>
      <vt:lpstr>Sidewalk Basics</vt:lpstr>
      <vt:lpstr>Sidewalk Basics: Obstacles (NO!)</vt:lpstr>
      <vt:lpstr>Sidewalk Basics: Obstacles (NO!)</vt:lpstr>
      <vt:lpstr>Sidewalk Basics: Obstacle Mitigation</vt:lpstr>
      <vt:lpstr>Sidewalk Basics: Cross Slope</vt:lpstr>
      <vt:lpstr>Sidewalk Basics: Driveways</vt:lpstr>
      <vt:lpstr>Sidewalk Basics: Driveways</vt:lpstr>
      <vt:lpstr>Sidewalk Basics: Surface</vt:lpstr>
      <vt:lpstr>Sidewalk Basics: Surface</vt:lpstr>
      <vt:lpstr>Sidewalk Basics: Continuity/network </vt:lpstr>
      <vt:lpstr>Curb Ramp Basics</vt:lpstr>
      <vt:lpstr>Curb Ramps: Types</vt:lpstr>
      <vt:lpstr>Perpendicular Ramp</vt:lpstr>
      <vt:lpstr>Parallel Ramp</vt:lpstr>
      <vt:lpstr>One Way Directional </vt:lpstr>
      <vt:lpstr>Two-Way Directional</vt:lpstr>
      <vt:lpstr>Depressed Corner</vt:lpstr>
      <vt:lpstr>Fan</vt:lpstr>
      <vt:lpstr>Design Standards  (what to do)</vt:lpstr>
      <vt:lpstr>ADA Minimums</vt:lpstr>
      <vt:lpstr>MnDOT Design Approach</vt:lpstr>
      <vt:lpstr>MnDOT Standards</vt:lpstr>
      <vt:lpstr>Exceptions</vt:lpstr>
      <vt:lpstr>Technically Infeasible</vt:lpstr>
      <vt:lpstr>Maximum Extent Feasible</vt:lpstr>
      <vt:lpstr>Scoping – Design - Result</vt:lpstr>
      <vt:lpstr>Final Thoughts</vt:lpstr>
      <vt:lpstr>Thank you again!</vt:lpstr>
    </vt:vector>
  </TitlesOfParts>
  <Company>State of Minnesota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Minnesota Sample PowerPoint Template</dc:title>
  <dc:subject>PowerPoint Template</dc:subject>
  <dc:creator>MN.IT Services Communications</dc:creator>
  <cp:keywords>PowerPoint, Template</cp:keywords>
  <dc:description>Version 1.1, Released 8-2016</dc:description>
  <cp:lastModifiedBy>Kristie Billiar</cp:lastModifiedBy>
  <cp:revision>661</cp:revision>
  <dcterms:created xsi:type="dcterms:W3CDTF">2016-01-06T16:54:03Z</dcterms:created>
  <dcterms:modified xsi:type="dcterms:W3CDTF">2017-11-08T03:43:47Z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0x01010090DFDE64AAE0974A8908DD3553DDBF03</vt:lpwstr>
  </property>
</Properties>
</file>